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69" r:id="rId3"/>
    <p:sldId id="257" r:id="rId4"/>
    <p:sldId id="265" r:id="rId5"/>
    <p:sldId id="266" r:id="rId6"/>
    <p:sldId id="260" r:id="rId7"/>
    <p:sldId id="271" r:id="rId8"/>
    <p:sldId id="272" r:id="rId9"/>
    <p:sldId id="263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64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3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21.11.2023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HFvZerecuRJQMg" TargetMode="External"/><Relationship Id="rId2" Type="http://schemas.openxmlformats.org/officeDocument/2006/relationships/hyperlink" Target="http://publication.pravo.gov.ru/Document/View/000120221228004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i/HFvZerecuRJQM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i/w1sM3bE02Q93AA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hyperlink" Target="https://iro23.ru/wp-content/uploads/2023/06/&#1087;&#1083;&#1072;&#1085;.&#1088;&#1077;&#1079;._-&#1082;-3-&#1075;&#1086;&#1076;&#1072;&#1084;.pdf" TargetMode="External"/><Relationship Id="rId7" Type="http://schemas.openxmlformats.org/officeDocument/2006/relationships/hyperlink" Target="https://iro23.ru/wp-content/uploads/2023/06/&#1087;&#1083;&#1072;&#1085;.&#1088;&#1077;&#1079;._-&#1085;&#1072;-&#1101;&#1090;&#1072;&#1087;&#1077;-&#1079;&#1072;&#1074;&#1077;&#1088;&#1096;&#1077;&#1085;&#1080;&#1103;-.pdf" TargetMode="External"/><Relationship Id="rId12" Type="http://schemas.openxmlformats.org/officeDocument/2006/relationships/image" Target="../media/image6.png"/><Relationship Id="rId2" Type="http://schemas.openxmlformats.org/officeDocument/2006/relationships/hyperlink" Target="https://iro23.ru/wp-content/uploads/2023/06/&#1087;&#1083;&#1072;&#1085;.&#1088;&#1077;&#1079;._-&#1082;-1-&#1075;&#1086;&#1076;&#1091;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o23.ru/wp-content/uploads/2023/06/&#1087;&#1083;&#1072;&#1085;.&#1088;&#1077;&#1079;._-&#1082;-6-&#1075;&#1086;&#1076;&#1072;&#1084;-.pdf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iro23.ru/wp-content/uploads/2023/06/&#1087;&#1083;&#1072;&#1085;.&#1088;&#1077;&#1079;._-&#1082;-5-&#1075;&#1086;&#1076;&#1072;&#1084;-.pdf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iro23.ru/wp-content/uploads/2023/06/&#1087;&#1083;&#1072;&#1085;.&#1088;&#1077;&#1079;._-&#1082;-4-&#1075;&#1086;&#1076;&#1072;&#1084;.pdf" TargetMode="Externa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iro23.ru/wp-content/uploads/2023/06/6-7-&#1083;&#1077;&#1090;-5.pdf" TargetMode="External"/><Relationship Id="rId13" Type="http://schemas.openxmlformats.org/officeDocument/2006/relationships/image" Target="../media/image11.png"/><Relationship Id="rId3" Type="http://schemas.openxmlformats.org/officeDocument/2006/relationships/hyperlink" Target="https://iro23.ru/wp-content/uploads/2023/06/1-2-&#1075;&#1086;&#1076;&#1072;-4.pdf" TargetMode="External"/><Relationship Id="rId7" Type="http://schemas.openxmlformats.org/officeDocument/2006/relationships/hyperlink" Target="https://iro23.ru/wp-content/uploads/2023/06/5-6-&#1083;&#1077;&#1090;-4.pdf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hyperlink" Target="https://iro23.ru/wp-content/uploads/2023/06/2&#1084;.-1-&#1075;.pdf" TargetMode="Externa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o23.ru/wp-content/uploads/2023/06/4-5-&#1083;&#1077;&#1090;-4.pdf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iro23.ru/wp-content/uploads/2023/06/3-4-&#1075;&#1086;&#1076;&#1072;-4.pdf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hyperlink" Target="https://iro23.ru/wp-content/uploads/2023/06/2-3-&#1075;&#1086;&#1076;&#1072;-4.pdf" TargetMode="External"/><Relationship Id="rId9" Type="http://schemas.openxmlformats.org/officeDocument/2006/relationships/hyperlink" Target="https://iro23.ru/wp-content/uploads/2023/06/&#1047;&#1072;&#1076;&#1072;&#1095;&#1080;-&#1074;&#1086;&#1089;&#1087;&#1080;&#1090;&#1072;&#1085;&#1080;&#1103;-5.pdf" TargetMode="External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ro23.ru/wp-content/uploads/2023/06/6-7-&#1083;&#1077;&#1090;-3.pdf" TargetMode="External"/><Relationship Id="rId13" Type="http://schemas.openxmlformats.org/officeDocument/2006/relationships/image" Target="../media/image19.png"/><Relationship Id="rId3" Type="http://schemas.openxmlformats.org/officeDocument/2006/relationships/hyperlink" Target="https://iro23.ru/wp-content/uploads/2023/06/1-2-&#1075;&#1086;&#1076;&#1072;-3.pdf" TargetMode="External"/><Relationship Id="rId7" Type="http://schemas.openxmlformats.org/officeDocument/2006/relationships/hyperlink" Target="https://iro23.ru/wp-content/uploads/2023/06/5-6-&#1083;&#1077;&#1090;-3.pdf" TargetMode="External"/><Relationship Id="rId12" Type="http://schemas.openxmlformats.org/officeDocument/2006/relationships/image" Target="../media/image18.png"/><Relationship Id="rId2" Type="http://schemas.openxmlformats.org/officeDocument/2006/relationships/hyperlink" Target="https://iro23.ru/wp-content/uploads/2023/06/2-&#1084;.-1-&#1075;&#1086;&#1076;-2.pdf" TargetMode="Externa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o23.ru/wp-content/uploads/2023/06/4-5-&#1083;&#1077;&#1090;-3.pdf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iro23.ru/wp-content/uploads/2023/06/3-4-&#1075;&#1086;&#1076;&#1072;-3.pdf" TargetMode="External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hyperlink" Target="https://iro23.ru/wp-content/uploads/2023/06/2-3-&#1075;&#1086;&#1076;&#1072;-3.pdf" TargetMode="External"/><Relationship Id="rId9" Type="http://schemas.openxmlformats.org/officeDocument/2006/relationships/hyperlink" Target="https://iro23.ru/wp-content/uploads/2023/06/&#1047;&#1072;&#1076;&#1072;&#1095;&#1080;-&#1074;&#1086;&#1089;&#1087;&#1080;&#1090;&#1072;&#1085;&#1080;&#1103;-3.pdf" TargetMode="External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iro23.ru/wp-content/uploads/2023/06/6-7-&#1083;&#1077;&#1090;-2.pdf" TargetMode="External"/><Relationship Id="rId13" Type="http://schemas.openxmlformats.org/officeDocument/2006/relationships/image" Target="../media/image26.png"/><Relationship Id="rId3" Type="http://schemas.openxmlformats.org/officeDocument/2006/relationships/hyperlink" Target="https://iro23.ru/wp-content/uploads/2023/06/1-2-&#1075;&#1086;&#1076;&#1072;-2.pdf" TargetMode="External"/><Relationship Id="rId7" Type="http://schemas.openxmlformats.org/officeDocument/2006/relationships/hyperlink" Target="https://iro23.ru/wp-content/uploads/2023/06/5-6-&#1083;&#1077;&#1090;-2.pdf" TargetMode="External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hyperlink" Target="https://iro23.ru/wp-content/uploads/2023/06/2&#1084;.-1-&#1075;&#1086;&#1076;.pdf" TargetMode="Externa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o23.ru/wp-content/uploads/2023/06/4-5-&#1083;&#1077;&#1090;-2.pdf" TargetMode="External"/><Relationship Id="rId11" Type="http://schemas.openxmlformats.org/officeDocument/2006/relationships/image" Target="../media/image24.png"/><Relationship Id="rId5" Type="http://schemas.openxmlformats.org/officeDocument/2006/relationships/hyperlink" Target="https://iro23.ru/wp-content/uploads/2023/06/3-4-&#1075;&#1086;&#1076;&#1072;-2.pdf" TargetMode="External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hyperlink" Target="https://iro23.ru/wp-content/uploads/2023/06/2-3-&#1075;&#1086;&#1076;&#1072;-2.pdf" TargetMode="External"/><Relationship Id="rId9" Type="http://schemas.openxmlformats.org/officeDocument/2006/relationships/hyperlink" Target="https://iro23.ru/wp-content/uploads/2023/06/&#1047;&#1072;&#1076;&#1072;&#1095;&#1080;-&#1074;&#1086;&#1089;&#1087;&#1080;&#1090;&#1072;&#1085;&#1080;&#1103;-2.pdf" TargetMode="External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iro23.ru/wp-content/uploads/2023/06/6-7-&#1083;&#1077;&#1090;-1.pdf" TargetMode="External"/><Relationship Id="rId13" Type="http://schemas.openxmlformats.org/officeDocument/2006/relationships/image" Target="../media/image34.png"/><Relationship Id="rId3" Type="http://schemas.openxmlformats.org/officeDocument/2006/relationships/hyperlink" Target="https://iro23.ru/?page_id=45037" TargetMode="External"/><Relationship Id="rId7" Type="http://schemas.openxmlformats.org/officeDocument/2006/relationships/hyperlink" Target="https://iro23.ru/wp-content/uploads/2023/06/5-6-&#1083;&#1077;&#1090;-1.pdf" TargetMode="External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hyperlink" Target="https://iro23.ru/wp-content/uploads/2023/06/2-&#1084;.-1-&#1075;&#1086;&#1076;-1.pdf" TargetMode="Externa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o23.ru/wp-content/uploads/2023/06/4-5-&#1083;&#1077;&#1090;-1.pdf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iro23.ru/wp-content/uploads/2023/06/3-4-&#1075;&#1086;&#1076;&#1072;-1.pdf" TargetMode="External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hyperlink" Target="https://iro23.ru/wp-content/uploads/2023/06/2-3-&#1075;&#1086;&#1076;&#1072;-1.pdf" TargetMode="External"/><Relationship Id="rId9" Type="http://schemas.openxmlformats.org/officeDocument/2006/relationships/hyperlink" Target="https://iro23.ru/wp-content/uploads/2023/06/&#1047;&#1072;&#1076;&#1072;&#1095;&#1080;-&#1074;&#1086;&#1089;&#1087;&#1080;&#1090;&#1072;&#1085;&#1080;&#1103;-1.pdf" TargetMode="External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iro23.ru/wp-content/uploads/2023/06/6-7-&#1083;&#1077;&#1090;-6.pdf" TargetMode="External"/><Relationship Id="rId13" Type="http://schemas.openxmlformats.org/officeDocument/2006/relationships/image" Target="../media/image42.png"/><Relationship Id="rId3" Type="http://schemas.openxmlformats.org/officeDocument/2006/relationships/hyperlink" Target="https://iro23.ru/wp-content/uploads/2023/06/1-2-&#1075;&#1086;&#1076;&#1072;-5.pdf" TargetMode="External"/><Relationship Id="rId7" Type="http://schemas.openxmlformats.org/officeDocument/2006/relationships/hyperlink" Target="https://iro23.ru/wp-content/uploads/2023/06/5-6-&#1083;&#1077;&#1090;-5.pdf" TargetMode="External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hyperlink" Target="https://iro23.ru/wp-content/uploads/2023/06/2&#1084;.-1-&#1075;-1.pdf" TargetMode="Externa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o23.ru/wp-content/uploads/2023/06/4-5-&#1083;&#1077;&#1090;-5.pdf" TargetMode="External"/><Relationship Id="rId11" Type="http://schemas.openxmlformats.org/officeDocument/2006/relationships/image" Target="../media/image40.png"/><Relationship Id="rId5" Type="http://schemas.openxmlformats.org/officeDocument/2006/relationships/hyperlink" Target="https://iro23.ru/wp-content/uploads/2023/06/3-4-&#1075;&#1086;&#1076;&#1072;-5.pdf" TargetMode="External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hyperlink" Target="https://iro23.ru/wp-content/uploads/2023/06/2-3-&#1075;&#1086;&#1076;&#1072;-5.pdf" TargetMode="External"/><Relationship Id="rId9" Type="http://schemas.openxmlformats.org/officeDocument/2006/relationships/hyperlink" Target="https://iro23.ru/wp-content/uploads/2023/06/&#1047;&#1072;&#1076;&#1072;&#1095;&#1080;-&#1074;&#1086;&#1089;&#1087;&#1080;&#1090;&#1072;&#1085;&#1080;&#1103;-6.pdf" TargetMode="External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55240" y="1867017"/>
            <a:ext cx="80212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Краткая презентация</a:t>
            </a:r>
            <a:endParaRPr lang="ru-RU" alt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образовательной программы </a:t>
            </a:r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дошкольного образования</a:t>
            </a:r>
            <a:endParaRPr lang="ru-RU" alt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2054" name="TextBox 6"/>
          <p:cNvSpPr txBox="1">
            <a:spLocks noChangeArrowheads="1"/>
          </p:cNvSpPr>
          <p:nvPr/>
        </p:nvSpPr>
        <p:spPr bwMode="auto">
          <a:xfrm>
            <a:off x="899592" y="332656"/>
            <a:ext cx="77768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 smtClean="0">
                <a:latin typeface="Georgia" panose="02040502050405020303" pitchFamily="18" charset="0"/>
              </a:rPr>
              <a:t>Муниципальное автономное дошкольное образовательное учреждение</a:t>
            </a:r>
          </a:p>
          <a:p>
            <a:pPr algn="ctr" eaLnBrk="1" hangingPunct="1"/>
            <a:r>
              <a:rPr lang="ru-RU" altLang="ru-RU" dirty="0" smtClean="0">
                <a:latin typeface="Georgia" panose="02040502050405020303" pitchFamily="18" charset="0"/>
              </a:rPr>
              <a:t>«Детский сад №230» </a:t>
            </a:r>
          </a:p>
          <a:p>
            <a:pPr algn="ctr" eaLnBrk="1" hangingPunct="1"/>
            <a:r>
              <a:rPr lang="ru-RU" altLang="ru-RU" dirty="0" smtClean="0">
                <a:latin typeface="Georgia" panose="02040502050405020303" pitchFamily="18" charset="0"/>
              </a:rPr>
              <a:t>Советского района города Казани</a:t>
            </a:r>
            <a:endParaRPr lang="ru-RU" altLang="ru-RU" dirty="0">
              <a:latin typeface="Georgia" panose="02040502050405020303" pitchFamily="18" charset="0"/>
            </a:endParaRPr>
          </a:p>
        </p:txBody>
      </p:sp>
      <p:pic>
        <p:nvPicPr>
          <p:cNvPr id="8" name="Рисунок 7" descr="D:\ФОП\К проверке\РАбота с родителями\1613637834_107-p-fon-dlya-prezentatsii-detskoi-knigi-12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400" y1="52412" x2="7400" y2="52412"/>
                        <a14:foregroundMark x1="8833" y1="55529" x2="8833" y2="55529"/>
                        <a14:foregroundMark x1="12533" y1="55824" x2="12533" y2="55824"/>
                        <a14:foregroundMark x1="13800" y1="53824" x2="13800" y2="53824"/>
                        <a14:foregroundMark x1="3867" y1="46765" x2="3867" y2="46765"/>
                        <a14:foregroundMark x1="2733" y1="44471" x2="2733" y2="44471"/>
                        <a14:foregroundMark x1="5933" y1="58941" x2="5933" y2="58941"/>
                        <a14:foregroundMark x1="12200" y1="57765" x2="12200" y2="57765"/>
                        <a14:foregroundMark x1="10900" y1="64000" x2="10900" y2="64000"/>
                        <a14:foregroundMark x1="6433" y1="62882" x2="6433" y2="62882"/>
                        <a14:foregroundMark x1="1600" y1="61471" x2="1600" y2="61471"/>
                        <a14:foregroundMark x1="3200" y1="62294" x2="3200" y2="62294"/>
                        <a14:foregroundMark x1="7700" y1="68000" x2="7700" y2="68000"/>
                        <a14:foregroundMark x1="7867" y1="72529" x2="7867" y2="72529"/>
                        <a14:foregroundMark x1="5633" y1="73647" x2="5633" y2="73647"/>
                        <a14:foregroundMark x1="4800" y1="77647" x2="4800" y2="77647"/>
                        <a14:foregroundMark x1="6267" y1="83000" x2="6267" y2="83000"/>
                        <a14:foregroundMark x1="8333" y1="82412" x2="8333" y2="82412"/>
                        <a14:foregroundMark x1="11733" y1="84412" x2="11733" y2="84412"/>
                        <a14:foregroundMark x1="13633" y1="84118" x2="13633" y2="84118"/>
                        <a14:foregroundMark x1="16200" y1="84706" x2="16200" y2="84706"/>
                        <a14:foregroundMark x1="7700" y1="70235" x2="7700" y2="70235"/>
                        <a14:foregroundMark x1="9967" y1="75941" x2="9967" y2="75941"/>
                        <a14:foregroundMark x1="17967" y1="59765" x2="17967" y2="59765"/>
                        <a14:foregroundMark x1="46067" y1="16412" x2="46067" y2="16412"/>
                        <a14:foregroundMark x1="47367" y1="19235" x2="47367" y2="19235"/>
                        <a14:foregroundMark x1="58433" y1="18706" x2="58433" y2="18706"/>
                        <a14:foregroundMark x1="79300" y1="21824" x2="79300" y2="21824"/>
                        <a14:foregroundMark x1="96167" y1="35706" x2="96167" y2="35706"/>
                        <a14:foregroundMark x1="93733" y1="39353" x2="93733" y2="39353"/>
                        <a14:foregroundMark x1="86367" y1="53824" x2="86367" y2="53824"/>
                        <a14:foregroundMark x1="87500" y1="61176" x2="87500" y2="61176"/>
                        <a14:foregroundMark x1="86700" y1="58353" x2="86700" y2="58353"/>
                        <a14:foregroundMark x1="89900" y1="60059" x2="89900" y2="60059"/>
                        <a14:foregroundMark x1="91033" y1="61765" x2="91033" y2="61765"/>
                        <a14:foregroundMark x1="87967" y1="69118" x2="87967" y2="69118"/>
                        <a14:foregroundMark x1="85233" y1="75059" x2="85233" y2="75059"/>
                        <a14:foregroundMark x1="90867" y1="67706" x2="90867" y2="67706"/>
                        <a14:foregroundMark x1="89567" y1="71118" x2="89567" y2="71118"/>
                        <a14:foregroundMark x1="89733" y1="75353" x2="89733" y2="75353"/>
                        <a14:foregroundMark x1="87500" y1="81294" x2="87500" y2="81294"/>
                        <a14:foregroundMark x1="85233" y1="77882" x2="85233" y2="77882"/>
                        <a14:foregroundMark x1="83467" y1="78765" x2="83467" y2="78765"/>
                        <a14:foregroundMark x1="82033" y1="79588" x2="82033" y2="79588"/>
                        <a14:foregroundMark x1="72067" y1="83824" x2="72067" y2="83824"/>
                        <a14:foregroundMark x1="29067" y1="82412" x2="29067" y2="82412"/>
                        <a14:foregroundMark x1="2100" y1="42471" x2="2100" y2="42471"/>
                        <a14:foregroundMark x1="41100" y1="45353" x2="41100" y2="45353"/>
                        <a14:backgroundMark x1="11733" y1="7647" x2="11733" y2="7647"/>
                        <a14:backgroundMark x1="10433" y1="16412" x2="10433" y2="16412"/>
                        <a14:backgroundMark x1="4333" y1="35706" x2="4333" y2="35706"/>
                        <a14:backgroundMark x1="15733" y1="25235" x2="15733" y2="25235"/>
                        <a14:backgroundMark x1="37233" y1="4235" x2="37233" y2="4235"/>
                        <a14:backgroundMark x1="88933" y1="5941" x2="88933" y2="5941"/>
                        <a14:backgroundMark x1="15400" y1="96588" x2="15400" y2="96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21088"/>
            <a:ext cx="4320480" cy="2200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548680"/>
            <a:ext cx="8424936" cy="561662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2400" b="1" dirty="0" smtClean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ОБРАЗОВАТЕЛЬНАЯ </a:t>
            </a:r>
            <a:r>
              <a:rPr lang="ru-RU" alt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ПРОГРАММА </a:t>
            </a:r>
            <a:r>
              <a:rPr lang="ru-RU" alt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ДОШКОЛЬНОГО  </a:t>
            </a:r>
            <a:r>
              <a:rPr lang="ru-RU" alt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ОБРАЗОВАНИЯ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4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</a:t>
            </a:r>
            <a:r>
              <a:rPr lang="ru-RU" altLang="ru-RU" sz="2400" b="1" dirty="0" smtClean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азработана в соответствии с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1800" b="1" dirty="0" smtClean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</a:pP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Федеральным государственным образовательным стандартом дошкольного образования (далее стандарт)</a:t>
            </a: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</a:pPr>
            <a:endParaRPr lang="ru-RU" altLang="ru-RU" sz="1800" dirty="0" smtClean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</a:pP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http://</a:t>
            </a:r>
            <a:r>
              <a:rPr lang="en-US" altLang="ru-RU" sz="2400" b="1" dirty="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publication.pravo.gov.ru/Document/View/0001202212280044</a:t>
            </a:r>
            <a:endParaRPr lang="ru-RU" altLang="ru-RU" sz="2400" b="1" dirty="0" smtClean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</a:pPr>
            <a:endParaRPr lang="ru-RU" altLang="ru-RU" sz="1800" dirty="0" smtClean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bg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Федеральной образовательной программой дошкольного образования (далее –ФОП ДО</a:t>
            </a: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https://disk.yandex.ru/i/HFvZerecuRJQMg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ctr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schemeClr val="bg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37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98416" y="692696"/>
            <a:ext cx="7992887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solidFill>
                <a:srgbClr val="002060"/>
              </a:solidFill>
            </a:endParaRPr>
          </a:p>
          <a:p>
            <a:pPr algn="ctr" eaLnBrk="1" hangingPunct="1">
              <a:lnSpc>
                <a:spcPct val="150000"/>
              </a:lnSpc>
            </a:pPr>
            <a:r>
              <a:rPr lang="ru-RU" altLang="ru-RU" sz="1600" b="1" i="1" u="sng" dirty="0">
                <a:solidFill>
                  <a:srgbClr val="C00000"/>
                </a:solidFill>
                <a:latin typeface="Georgia" panose="02040502050405020303" pitchFamily="18" charset="0"/>
              </a:rPr>
              <a:t>Цель </a:t>
            </a:r>
            <a:r>
              <a:rPr lang="ru-RU" altLang="ru-RU" sz="1600" b="1" i="1" u="sng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</a:t>
            </a:r>
            <a:r>
              <a:rPr lang="ru-RU" altLang="ru-RU" sz="1600" b="1" i="1" u="sng" dirty="0" smtClean="0">
                <a:solidFill>
                  <a:srgbClr val="C00000"/>
                </a:solidFill>
                <a:latin typeface="Georgia" panose="02040502050405020303" pitchFamily="18" charset="0"/>
              </a:rPr>
              <a:t>рограммы</a:t>
            </a:r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– 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______________________________________________________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Программа реализуется в группах общеразвивающей направленности, как программа психолого-педагогической поддержки,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образования.</a:t>
            </a:r>
          </a:p>
          <a:p>
            <a:pPr eaLnBrk="1" hangingPunct="1">
              <a:lnSpc>
                <a:spcPct val="150000"/>
              </a:lnSpc>
            </a:pPr>
            <a:endParaRPr lang="ru-RU" altLang="ru-RU" sz="16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Реализуется в течение всего периода пребывания детей в детском саду </a:t>
            </a:r>
            <a:r>
              <a:rPr lang="ru-RU" altLang="ru-RU" sz="1600" b="1" u="sng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от 1,5 лет до прекращения образовательных отношений</a:t>
            </a:r>
            <a:endParaRPr lang="ru-RU" altLang="ru-RU" sz="1600" u="sng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 eaLnBrk="1" hangingPunct="1"/>
            <a:endParaRPr lang="ru-RU" alt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4627" y="2168195"/>
            <a:ext cx="4104456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Обязательная часть</a:t>
            </a: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 smtClean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Georgia" panose="02040502050405020303" pitchFamily="18" charset="0"/>
                <a:cs typeface="+mn-cs"/>
              </a:rPr>
              <a:t>(занимает 60% от общего объема)</a:t>
            </a:r>
            <a:endParaRPr lang="ru-RU" sz="2000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" name="TextBox 3"/>
          <p:cNvSpPr txBox="1"/>
          <p:nvPr/>
        </p:nvSpPr>
        <p:spPr>
          <a:xfrm>
            <a:off x="4548179" y="2161350"/>
            <a:ext cx="4452313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Georgia" panose="02040502050405020303" pitchFamily="18" charset="0"/>
                <a:cs typeface="+mn-cs"/>
              </a:rPr>
              <a:t>Вариативная часть 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Georgia" panose="02040502050405020303" pitchFamily="18" charset="0"/>
                <a:cs typeface="+mn-cs"/>
              </a:rPr>
              <a:t>(часть, формируемая участниками образовательных отношений – занимает 40%)</a:t>
            </a:r>
            <a:endParaRPr lang="ru-RU" sz="2000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6855" y="764704"/>
            <a:ext cx="472140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Georgia" panose="02040502050405020303" pitchFamily="18" charset="0"/>
                <a:cs typeface="+mn-cs"/>
              </a:rPr>
              <a:t>Программа состоит из двух частей:</a:t>
            </a:r>
            <a:endParaRPr lang="ru-RU" sz="2400" dirty="0">
              <a:solidFill>
                <a:srgbClr val="C0000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1600" y="476672"/>
            <a:ext cx="763284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C00000"/>
              </a:solidFill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Georgia" panose="02040502050405020303" pitchFamily="18" charset="0"/>
                <a:cs typeface="+mn-cs"/>
              </a:rPr>
              <a:t>Обязательная часть представлена: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C00000"/>
              </a:solidFill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Федеральной образовательной программой дошкольного образования (ФОП ДО) – утверждена Приказом министерства Просвещения Российской Федерации № 1028 от 25 ноября 2022г.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Реализуется педагогическими работниками ДОО во всех помещениях и на территории детского сада, со всеми детьми ДОО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https://disk.yandex.ru/i/HFvZerecuRJQMg</a:t>
            </a:r>
            <a:endParaRPr lang="ru-RU" sz="2400" b="1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Georgia" panose="02040502050405020303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2656"/>
            <a:ext cx="83529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Вариативная часть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  <a:cs typeface="+mn-cs"/>
              </a:rPr>
              <a:t>_______________________________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tt-RU" b="1" dirty="0">
                <a:solidFill>
                  <a:srgbClr val="C00000"/>
                </a:solidFill>
              </a:rPr>
              <a:t>Сөенеч</a:t>
            </a:r>
            <a:r>
              <a:rPr lang="ru-RU" b="1" dirty="0">
                <a:solidFill>
                  <a:srgbClr val="C00000"/>
                </a:solidFill>
              </a:rPr>
              <a:t>» – «Радость познания» - региональная образовательная программа дошкольного образования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(далее - Программа) разработана в  соответствии с Федеральным законом «Об образовании в Российской Федерации» № 273 от 29.12.2012, Законом РТ от 22 июля 2013 года № 68-ЗРТ «Об образовании» (ред. от 06.07.2016), законом РТ «О государственных языках Республики Татарстан и других языках в Республике Татарстан» № 1560-Х</a:t>
            </a:r>
            <a:r>
              <a:rPr lang="en-US" dirty="0"/>
              <a:t>II</a:t>
            </a:r>
            <a:r>
              <a:rPr lang="ru-RU" dirty="0"/>
              <a:t> от 08.07.1992 (ред. от 12.06.2014) и Федеральным государственным образовательным стандартом  дошкольного образования, утверждённым Приказом </a:t>
            </a:r>
            <a:r>
              <a:rPr lang="ru-RU" dirty="0" err="1"/>
              <a:t>Минобрнауки</a:t>
            </a:r>
            <a:r>
              <a:rPr lang="ru-RU" dirty="0"/>
              <a:t> РФ № 1155 от 17.10.2013 (далее  -  ФГОС  ДО). </a:t>
            </a:r>
            <a:r>
              <a:rPr lang="ru-RU" b="1" dirty="0"/>
              <a:t>Автор – Р.К. </a:t>
            </a:r>
            <a:r>
              <a:rPr lang="ru-RU" b="1" dirty="0" err="1" smtClean="0"/>
              <a:t>Шаехова</a:t>
            </a:r>
            <a:endParaRPr lang="ru-RU" b="1" dirty="0" smtClean="0"/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   Программе отражается содержание образования русскоязычных детей от 2 до 7 лет,  формируемое участниками  образовательных отношений, с учетом  историко-географических, климатических, краеведческих, национальных, этнокультурных особенностей и традиций региона</a:t>
            </a:r>
            <a:r>
              <a:rPr lang="ru-RU" dirty="0" smtClean="0"/>
              <a:t>.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hlinkClick r:id="rId2"/>
              </a:rPr>
              <a:t>https://disk.yandex.ru/i/w1sM3bE02Q93AA</a:t>
            </a:r>
            <a:endParaRPr lang="ru-RU" sz="2400" b="1" dirty="0"/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755576" y="533400"/>
            <a:ext cx="76328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Планируемые результаты освоения программы</a:t>
            </a:r>
            <a:endParaRPr lang="ru-RU" altLang="ru-RU" sz="20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921290"/>
              </p:ext>
            </p:extLst>
          </p:nvPr>
        </p:nvGraphicFramePr>
        <p:xfrm>
          <a:off x="1376362" y="1103852"/>
          <a:ext cx="5934075" cy="5050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310"/>
                <a:gridCol w="4063365"/>
                <a:gridCol w="9144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ФОП ДО/</a:t>
                      </a:r>
                      <a:r>
                        <a:rPr lang="ru-RU" sz="1100" dirty="0" err="1">
                          <a:effectLst/>
                        </a:rPr>
                        <a:t>пп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Возраст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QR</a:t>
                      </a:r>
                      <a:r>
                        <a:rPr lang="ru-RU" sz="1100">
                          <a:effectLst/>
                        </a:rPr>
                        <a:t>код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2"/>
                        </a:rPr>
                        <a:t>15.1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п. 1.1.1.6. ОП ДО МАДОУ «Детский сад № 230»</a:t>
                      </a:r>
                      <a:endParaRPr lang="ru-RU" sz="115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 младенческом возрасте,</a:t>
                      </a:r>
                      <a:endParaRPr lang="ru-RU" sz="1150" dirty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 одному </a:t>
                      </a:r>
                      <a:r>
                        <a:rPr lang="ru-RU" sz="1100" dirty="0" smtClean="0">
                          <a:effectLst/>
                        </a:rPr>
                        <a:t>году</a:t>
                      </a: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3"/>
                        </a:rPr>
                        <a:t>15.2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п. 1.1.1.7. ОП ДО МАДОУ «Детский сад № 230»</a:t>
                      </a:r>
                      <a:endParaRPr lang="ru-RU" sz="1150" dirty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 раннем возрасте,</a:t>
                      </a:r>
                      <a:endParaRPr lang="ru-RU" sz="1150" dirty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 трем </a:t>
                      </a:r>
                      <a:r>
                        <a:rPr lang="ru-RU" sz="1100" dirty="0" smtClean="0">
                          <a:effectLst/>
                        </a:rPr>
                        <a:t>годам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15.3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п. 1.1.1.8. ОП ДО МАДОУ «Детский сад № 230»</a:t>
                      </a:r>
                      <a:endParaRPr lang="ru-RU" sz="1150" dirty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в дошкольном возрасте:</a:t>
                      </a:r>
                      <a:endParaRPr lang="ru-RU" sz="11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4"/>
                        </a:rPr>
                        <a:t>15.3.1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 четырем </a:t>
                      </a:r>
                      <a:r>
                        <a:rPr lang="ru-RU" sz="1100" dirty="0" smtClean="0">
                          <a:effectLst/>
                        </a:rPr>
                        <a:t>годам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5"/>
                        </a:rPr>
                        <a:t>15.3.2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 пяти </a:t>
                      </a:r>
                      <a:r>
                        <a:rPr lang="ru-RU" sz="1100" dirty="0" smtClean="0">
                          <a:effectLst/>
                        </a:rPr>
                        <a:t>годам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6"/>
                        </a:rPr>
                        <a:t>15.3.3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 шести </a:t>
                      </a:r>
                      <a:r>
                        <a:rPr lang="ru-RU" sz="1100" dirty="0" smtClean="0">
                          <a:effectLst/>
                        </a:rPr>
                        <a:t>годам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181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7"/>
                        </a:rPr>
                        <a:t>15.4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п. 1.1.1.9. ОП ДО МАДОУ «Детский сад № 230»</a:t>
                      </a:r>
                      <a:endParaRPr lang="ru-RU" sz="1150" dirty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на этапе завершения освоения Программы </a:t>
                      </a:r>
                      <a:r>
                        <a:rPr lang="ru-RU" sz="1100" dirty="0">
                          <a:effectLst/>
                        </a:rPr>
                        <a:t>(к концу дошкольного возраста</a:t>
                      </a:r>
                      <a:r>
                        <a:rPr lang="ru-RU" sz="1100" dirty="0" smtClean="0">
                          <a:effectLst/>
                        </a:rPr>
                        <a:t>)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2" name="Рисунок 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4686" y="1414084"/>
            <a:ext cx="489585" cy="48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4685" y="2276872"/>
            <a:ext cx="489585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6275" y="3348577"/>
            <a:ext cx="467995" cy="467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0880" y="4077072"/>
            <a:ext cx="453390" cy="453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0880" y="4882049"/>
            <a:ext cx="460375" cy="4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0880" y="5512766"/>
            <a:ext cx="467995" cy="467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978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683568" y="600076"/>
            <a:ext cx="82089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Образовательные области, обеспечивающие разностороннее</a:t>
            </a:r>
          </a:p>
          <a:p>
            <a:pPr algn="ctr" eaLnBrk="1" hangingPunct="1"/>
            <a:r>
              <a:rPr lang="ru-RU" alt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развитие детей в соответствии со стандартом дошкольного образования</a:t>
            </a:r>
            <a:endParaRPr lang="ru-RU" altLang="ru-RU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661672"/>
            <a:ext cx="2592288" cy="156966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Физическое развитие</a:t>
            </a:r>
            <a:endParaRPr lang="ru-RU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4365104"/>
            <a:ext cx="2592288" cy="156966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познавательное развитие</a:t>
            </a:r>
            <a:endParaRPr lang="ru-RU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4503603"/>
            <a:ext cx="2770780" cy="129266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речевое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 развитие</a:t>
            </a:r>
            <a:endParaRPr lang="ru-RU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0192" y="1661672"/>
            <a:ext cx="2592288" cy="1846659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Социально-коммуникативное развитие</a:t>
            </a:r>
            <a:endParaRPr lang="ru-RU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89181" y="1806694"/>
            <a:ext cx="2592288" cy="193899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Художественно-эстетическое развитие</a:t>
            </a:r>
            <a:endParaRPr lang="ru-RU" sz="2000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643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258101" y="219652"/>
            <a:ext cx="8568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Содержание образовательной области «физическое развитие»</a:t>
            </a:r>
            <a:endParaRPr lang="ru-RU" altLang="ru-RU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336384"/>
              </p:ext>
            </p:extLst>
          </p:nvPr>
        </p:nvGraphicFramePr>
        <p:xfrm>
          <a:off x="1619672" y="617507"/>
          <a:ext cx="5845810" cy="5902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/>
                <a:gridCol w="3330575"/>
                <a:gridCol w="143827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ФОП ДО, </a:t>
                      </a:r>
                      <a:r>
                        <a:rPr lang="ru-RU" sz="1100" dirty="0" err="1">
                          <a:effectLst/>
                        </a:rPr>
                        <a:t>пп</a:t>
                      </a:r>
                      <a:r>
                        <a:rPr lang="ru-RU" sz="1100" dirty="0" smtClean="0">
                          <a:effectLst/>
                        </a:rPr>
                        <a:t>/ 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Возраст/группа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QR</a:t>
                      </a:r>
                      <a:r>
                        <a:rPr lang="en-US" sz="1100">
                          <a:effectLst/>
                        </a:rPr>
                        <a:t> -</a:t>
                      </a:r>
                      <a:r>
                        <a:rPr lang="ru-RU" sz="1100">
                          <a:effectLst/>
                        </a:rPr>
                        <a:t>код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2"/>
                        </a:rPr>
                        <a:t>22.1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 2 месяцев до 1 года/ младенческая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3"/>
                        </a:rPr>
                        <a:t>22.2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1-2 года/группа раннего </a:t>
                      </a:r>
                      <a:r>
                        <a:rPr lang="ru-RU" sz="1100" dirty="0" smtClean="0">
                          <a:effectLst/>
                        </a:rPr>
                        <a:t>возраста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4"/>
                        </a:rPr>
                        <a:t>22.3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2-3 года/ 1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5"/>
                        </a:rPr>
                        <a:t>22.4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3-4 года/ 2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721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6"/>
                        </a:rPr>
                        <a:t>22.5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4-5 лет / средняя группа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992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7"/>
                        </a:rPr>
                        <a:t>22.6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5-6 лет/ старшая группа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8"/>
                        </a:rPr>
                        <a:t>22.7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6-7 лет / подготовительная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706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9"/>
                        </a:rPr>
                        <a:t>22.8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решение совокупных задач воспитания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Рисунок 4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0238" y="1053123"/>
            <a:ext cx="604520" cy="60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4208" y="1808176"/>
            <a:ext cx="604520" cy="60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4053" y="2525385"/>
            <a:ext cx="595630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6701" y="3270943"/>
            <a:ext cx="574675" cy="5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8025" y="3954635"/>
            <a:ext cx="567690" cy="56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5010" y="4598522"/>
            <a:ext cx="560705" cy="56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3685" y="5938349"/>
            <a:ext cx="560705" cy="56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514" y="5197871"/>
            <a:ext cx="576580" cy="576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0" y="219652"/>
            <a:ext cx="88270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Содержание образовательной области </a:t>
            </a:r>
          </a:p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«социально-коммуникативное развитие»</a:t>
            </a:r>
            <a:endParaRPr lang="ru-RU" altLang="ru-RU" sz="16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549129"/>
              </p:ext>
            </p:extLst>
          </p:nvPr>
        </p:nvGraphicFramePr>
        <p:xfrm>
          <a:off x="1490621" y="867300"/>
          <a:ext cx="5845810" cy="5699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/>
                <a:gridCol w="3330575"/>
                <a:gridCol w="143827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ФОП ДО, </a:t>
                      </a:r>
                      <a:r>
                        <a:rPr lang="ru-RU" sz="1100" dirty="0" err="1">
                          <a:effectLst/>
                        </a:rPr>
                        <a:t>пп</a:t>
                      </a:r>
                      <a:r>
                        <a:rPr lang="ru-RU" sz="1100" dirty="0">
                          <a:effectLst/>
                        </a:rPr>
                        <a:t>/ 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Возраст/группа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QR</a:t>
                      </a:r>
                      <a:r>
                        <a:rPr lang="en-US" sz="1100">
                          <a:effectLst/>
                        </a:rPr>
                        <a:t> -</a:t>
                      </a:r>
                      <a:r>
                        <a:rPr lang="ru-RU" sz="1100">
                          <a:effectLst/>
                        </a:rPr>
                        <a:t>код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2"/>
                        </a:rPr>
                        <a:t>18.1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 2 месяцев до 1 года/ младенческая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3"/>
                        </a:rPr>
                        <a:t>18.2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1-2 года/группа раннего </a:t>
                      </a:r>
                      <a:r>
                        <a:rPr lang="ru-RU" sz="1100" dirty="0" smtClean="0">
                          <a:effectLst/>
                        </a:rPr>
                        <a:t>возраста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4"/>
                        </a:rPr>
                        <a:t>18.3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2-3 года/ 1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5"/>
                        </a:rPr>
                        <a:t>18.4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3-4 года/ 2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6"/>
                        </a:rPr>
                        <a:t>18.5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4-5 лет / средняя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7"/>
                        </a:rPr>
                        <a:t>18.6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5-6 лет/ старшая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8"/>
                        </a:rPr>
                        <a:t>18.7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6-7 лет / подготовительная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9"/>
                        </a:rPr>
                        <a:t>18.8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решение совокупных задач воспитания </a:t>
                      </a: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3" name="Рисунок 12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1340768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3842" y="2089191"/>
            <a:ext cx="562610" cy="562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3842" y="2814119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3539047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7809" y="4281437"/>
            <a:ext cx="574675" cy="5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4909581"/>
            <a:ext cx="534670" cy="534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5494748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428" y="6065938"/>
            <a:ext cx="567055" cy="56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6761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0" y="219652"/>
            <a:ext cx="88270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Содержание образовательной области </a:t>
            </a:r>
          </a:p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«Речевое развитие»</a:t>
            </a:r>
            <a:endParaRPr lang="ru-RU" altLang="ru-RU" sz="16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667871"/>
              </p:ext>
            </p:extLst>
          </p:nvPr>
        </p:nvGraphicFramePr>
        <p:xfrm>
          <a:off x="1331640" y="804427"/>
          <a:ext cx="5845810" cy="5473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/>
                <a:gridCol w="3330575"/>
                <a:gridCol w="143827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ФОП ДО, </a:t>
                      </a:r>
                      <a:r>
                        <a:rPr lang="ru-RU" sz="1100" dirty="0" err="1">
                          <a:effectLst/>
                        </a:rPr>
                        <a:t>пп</a:t>
                      </a:r>
                      <a:r>
                        <a:rPr lang="ru-RU" sz="1100" dirty="0">
                          <a:effectLst/>
                        </a:rPr>
                        <a:t>/ 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Возраст/группа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QR</a:t>
                      </a:r>
                      <a:r>
                        <a:rPr lang="en-US" sz="1100">
                          <a:effectLst/>
                        </a:rPr>
                        <a:t> -</a:t>
                      </a:r>
                      <a:r>
                        <a:rPr lang="ru-RU" sz="1100">
                          <a:effectLst/>
                        </a:rPr>
                        <a:t>код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2"/>
                        </a:rPr>
                        <a:t>20.1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 2 месяцев до 1 года/ младенческая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3"/>
                        </a:rPr>
                        <a:t>20.2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1-2 года/группа раннего </a:t>
                      </a:r>
                      <a:r>
                        <a:rPr lang="ru-RU" sz="1100" dirty="0" smtClean="0">
                          <a:effectLst/>
                        </a:rPr>
                        <a:t>возраста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4"/>
                        </a:rPr>
                        <a:t>20.3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2-3 года/ 1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5"/>
                        </a:rPr>
                        <a:t>20.4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3-4 года/ 2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6"/>
                        </a:rPr>
                        <a:t>20.5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4-5 лет / средняя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7"/>
                        </a:rPr>
                        <a:t>20.6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5-6 лет/ старшая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8"/>
                        </a:rPr>
                        <a:t>20.7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6-7 лет / подготовительная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9"/>
                        </a:rPr>
                        <a:t>20.8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решение совокупных задач </a:t>
                      </a:r>
                      <a:r>
                        <a:rPr lang="ru-RU" sz="1100" dirty="0" smtClean="0">
                          <a:effectLst/>
                        </a:rPr>
                        <a:t>воспитания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3" name="Рисунок 22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980728"/>
            <a:ext cx="618490" cy="61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401" y="1700808"/>
            <a:ext cx="596265" cy="59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083" y="2398663"/>
            <a:ext cx="574675" cy="5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1948" y="3026626"/>
            <a:ext cx="563245" cy="563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0162" y="3654319"/>
            <a:ext cx="59055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0639" y="4290474"/>
            <a:ext cx="569595" cy="56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1091" y="4935800"/>
            <a:ext cx="624205" cy="624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0639" y="5597718"/>
            <a:ext cx="604520" cy="604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530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0" y="219652"/>
            <a:ext cx="88270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Содержание образовательной области </a:t>
            </a:r>
          </a:p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«Познавательное развитие»</a:t>
            </a:r>
            <a:endParaRPr lang="ru-RU" altLang="ru-RU" sz="16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431048"/>
              </p:ext>
            </p:extLst>
          </p:nvPr>
        </p:nvGraphicFramePr>
        <p:xfrm>
          <a:off x="1490621" y="804427"/>
          <a:ext cx="5845810" cy="55750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/>
                <a:gridCol w="3330575"/>
                <a:gridCol w="143827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ФОП ДО, </a:t>
                      </a:r>
                      <a:r>
                        <a:rPr lang="ru-RU" sz="1100" dirty="0" err="1">
                          <a:effectLst/>
                        </a:rPr>
                        <a:t>пп</a:t>
                      </a:r>
                      <a:r>
                        <a:rPr lang="ru-RU" sz="1100" dirty="0">
                          <a:effectLst/>
                        </a:rPr>
                        <a:t>/ 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Возраст/группа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QR</a:t>
                      </a:r>
                      <a:r>
                        <a:rPr lang="en-US" sz="1100">
                          <a:effectLst/>
                        </a:rPr>
                        <a:t> -</a:t>
                      </a:r>
                      <a:r>
                        <a:rPr lang="ru-RU" sz="1100">
                          <a:effectLst/>
                        </a:rPr>
                        <a:t>код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2"/>
                        </a:rPr>
                        <a:t>19.1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 2 месяцев до 1 года/ младенческая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467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3"/>
                        </a:rPr>
                        <a:t>19.2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1-2 года/группа раннего возраста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4"/>
                        </a:rPr>
                        <a:t>19.3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2-3 года/ 1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5"/>
                        </a:rPr>
                        <a:t>19.4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3-4 года/ 2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6"/>
                        </a:rPr>
                        <a:t>19.5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4-5 лет / средняя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7"/>
                        </a:rPr>
                        <a:t>19.6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5-6 лет/ старшая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166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8"/>
                        </a:rPr>
                        <a:t>19.7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6-7 лет / подготовительная группа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9"/>
                        </a:rPr>
                        <a:t>19.8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решение совокупных задач </a:t>
                      </a:r>
                      <a:r>
                        <a:rPr lang="ru-RU" sz="1100" dirty="0" smtClean="0">
                          <a:effectLst/>
                        </a:rPr>
                        <a:t>воспитания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3" name="Рисунок 12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1052736"/>
            <a:ext cx="554355" cy="554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7122" y="1700808"/>
            <a:ext cx="537845" cy="537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1782" y="2366320"/>
            <a:ext cx="532765" cy="532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2257" y="3135211"/>
            <a:ext cx="542290" cy="54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264" y="3871274"/>
            <a:ext cx="521970" cy="52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3914" y="4502836"/>
            <a:ext cx="534670" cy="534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2024" y="5068561"/>
            <a:ext cx="553720" cy="55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3914" y="5751545"/>
            <a:ext cx="548640" cy="548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68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0" y="219652"/>
            <a:ext cx="88270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Содержание образовательной области </a:t>
            </a:r>
          </a:p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«Художественно-эстетическое развитие»</a:t>
            </a:r>
            <a:endParaRPr lang="ru-RU" altLang="ru-RU" sz="16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265830"/>
              </p:ext>
            </p:extLst>
          </p:nvPr>
        </p:nvGraphicFramePr>
        <p:xfrm>
          <a:off x="1403648" y="785916"/>
          <a:ext cx="5845810" cy="5835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960"/>
                <a:gridCol w="3330575"/>
                <a:gridCol w="143827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ФОП ДО, </a:t>
                      </a:r>
                      <a:r>
                        <a:rPr lang="ru-RU" sz="1100" dirty="0" err="1">
                          <a:effectLst/>
                        </a:rPr>
                        <a:t>пп</a:t>
                      </a:r>
                      <a:r>
                        <a:rPr lang="ru-RU" sz="1100" dirty="0">
                          <a:effectLst/>
                        </a:rPr>
                        <a:t>/ 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Возраст/группа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QR</a:t>
                      </a:r>
                      <a:r>
                        <a:rPr lang="en-US" sz="1100">
                          <a:effectLst/>
                        </a:rPr>
                        <a:t> -</a:t>
                      </a:r>
                      <a:r>
                        <a:rPr lang="ru-RU" sz="1100">
                          <a:effectLst/>
                        </a:rPr>
                        <a:t>код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2"/>
                        </a:rPr>
                        <a:t>21.1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 2 месяцев до 1 года/ младенческая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3"/>
                        </a:rPr>
                        <a:t>21.2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1-2 года/группа раннего </a:t>
                      </a:r>
                      <a:r>
                        <a:rPr lang="ru-RU" sz="1100" dirty="0" smtClean="0">
                          <a:effectLst/>
                        </a:rPr>
                        <a:t>возраста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4"/>
                        </a:rPr>
                        <a:t>21.3</a:t>
                      </a:r>
                      <a:endParaRPr lang="ru-RU" sz="1150"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2-3 года/ 1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5"/>
                        </a:rPr>
                        <a:t>21.4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3-4 года/ 2 младшая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6"/>
                        </a:rPr>
                        <a:t>21.5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4-5 лет / средняя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7"/>
                        </a:rPr>
                        <a:t>21.6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5-6 лет/ старшая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8"/>
                        </a:rPr>
                        <a:t>21.7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6-7 лет / подготовительная </a:t>
                      </a:r>
                      <a:r>
                        <a:rPr lang="ru-RU" sz="1100" dirty="0" smtClean="0">
                          <a:effectLst/>
                        </a:rPr>
                        <a:t>группа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u="sng">
                          <a:effectLst/>
                          <a:hlinkClick r:id="rId9"/>
                        </a:rPr>
                        <a:t>21.8</a:t>
                      </a:r>
                      <a:endParaRPr lang="ru-RU" sz="1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решение совокупных задач </a:t>
                      </a:r>
                      <a:r>
                        <a:rPr lang="ru-RU" sz="1100" dirty="0" smtClean="0">
                          <a:effectLst/>
                        </a:rPr>
                        <a:t>воспитания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1" name="Рисунок 20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1092878"/>
            <a:ext cx="555625" cy="55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9557" y="1772816"/>
            <a:ext cx="55626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8282" y="2463197"/>
            <a:ext cx="597535" cy="597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8282" y="3293021"/>
            <a:ext cx="575945" cy="575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439" y="3947386"/>
            <a:ext cx="595630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1454" y="4588998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8026" y="5209766"/>
            <a:ext cx="632460" cy="63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439" y="5905876"/>
            <a:ext cx="595630" cy="5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6130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187624" y="404664"/>
            <a:ext cx="72073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Рабочая программа воспитания</a:t>
            </a:r>
            <a:endParaRPr lang="ru-RU" alt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1285353"/>
            <a:ext cx="3600400" cy="1846659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Психолого-педагогическая поддержка семьи</a:t>
            </a:r>
            <a:endParaRPr lang="ru-RU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7864" y="2777108"/>
            <a:ext cx="3312368" cy="1846659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Единство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поджходов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 к воспитанию и обучению</a:t>
            </a:r>
            <a:endParaRPr lang="ru-RU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112" y="4221088"/>
            <a:ext cx="3096344" cy="1846659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Повышение компетентности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+mn-cs"/>
              </a:rPr>
              <a:t>рожителей</a:t>
            </a:r>
            <a:endParaRPr lang="ru-RU" dirty="0"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433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187624" y="404664"/>
            <a:ext cx="72073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Задачи взаимодействия с родителями:</a:t>
            </a:r>
            <a:endParaRPr lang="ru-RU" alt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5" y="930449"/>
            <a:ext cx="7279390" cy="10772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 smtClean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Информирование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5615" y="2132856"/>
            <a:ext cx="7279390" cy="10772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просвещение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5" y="3342107"/>
            <a:ext cx="7279390" cy="10772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Развитие осознанного </a:t>
            </a:r>
            <a:r>
              <a:rPr lang="ru-RU" sz="2400" dirty="0" err="1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родительства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5" y="4497735"/>
            <a:ext cx="7279390" cy="10772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Сотрудничество и партнерство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5" y="5733256"/>
            <a:ext cx="7279389" cy="10772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Вовлечение в образовательный процесс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295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187624" y="404664"/>
            <a:ext cx="72073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направления взаимодействия :</a:t>
            </a:r>
            <a:endParaRPr lang="ru-RU" alt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600" y="1484784"/>
            <a:ext cx="2915638" cy="1138773"/>
          </a:xfrm>
          <a:prstGeom prst="rect">
            <a:avLst/>
          </a:prstGeom>
          <a:solidFill>
            <a:srgbClr val="FFC000"/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диагностика</a:t>
            </a: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3140968"/>
            <a:ext cx="2855620" cy="1138773"/>
          </a:xfrm>
          <a:prstGeom prst="rect">
            <a:avLst/>
          </a:prstGeom>
          <a:solidFill>
            <a:srgbClr val="FFC000"/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просвещение</a:t>
            </a: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8064" y="4869160"/>
            <a:ext cx="3744416" cy="1138773"/>
          </a:xfrm>
          <a:prstGeom prst="rect">
            <a:avLst/>
          </a:prstGeom>
          <a:solidFill>
            <a:srgbClr val="FFC000"/>
          </a:solidFill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algn="ctr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консультирование</a:t>
            </a: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069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835696" y="1361282"/>
            <a:ext cx="56165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>
                <a:solidFill>
                  <a:srgbClr val="FF0000"/>
                </a:solidFill>
                <a:latin typeface="Georgia" panose="02040502050405020303" pitchFamily="18" charset="0"/>
              </a:rPr>
              <a:t>Спасибо </a:t>
            </a:r>
          </a:p>
          <a:p>
            <a:pPr algn="ctr" eaLnBrk="1" hangingPunct="1"/>
            <a:r>
              <a:rPr lang="ru-RU" altLang="ru-RU" sz="5400" b="1" dirty="0">
                <a:solidFill>
                  <a:srgbClr val="FF0000"/>
                </a:solidFill>
                <a:latin typeface="Georgia" panose="02040502050405020303" pitchFamily="18" charset="0"/>
              </a:rPr>
              <a:t>за внимание!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56992"/>
            <a:ext cx="5688583" cy="289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441</TotalTime>
  <Words>860</Words>
  <Application>Microsoft Office PowerPoint</Application>
  <PresentationFormat>Экран (4:3)</PresentationFormat>
  <Paragraphs>294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Аклима</cp:lastModifiedBy>
  <cp:revision>58</cp:revision>
  <dcterms:created xsi:type="dcterms:W3CDTF">2023-02-22T14:53:18Z</dcterms:created>
  <dcterms:modified xsi:type="dcterms:W3CDTF">2023-11-21T13:02:31Z</dcterms:modified>
</cp:coreProperties>
</file>